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1"/>
  </p:notesMasterIdLst>
  <p:sldIdLst>
    <p:sldId id="277" r:id="rId2"/>
    <p:sldId id="266" r:id="rId3"/>
    <p:sldId id="267" r:id="rId4"/>
    <p:sldId id="268" r:id="rId5"/>
    <p:sldId id="269" r:id="rId6"/>
    <p:sldId id="270" r:id="rId7"/>
    <p:sldId id="257" r:id="rId8"/>
    <p:sldId id="261" r:id="rId9"/>
    <p:sldId id="258" r:id="rId10"/>
    <p:sldId id="264" r:id="rId11"/>
    <p:sldId id="262" r:id="rId12"/>
    <p:sldId id="263" r:id="rId13"/>
    <p:sldId id="265" r:id="rId14"/>
    <p:sldId id="271" r:id="rId15"/>
    <p:sldId id="272" r:id="rId16"/>
    <p:sldId id="273" r:id="rId17"/>
    <p:sldId id="274" r:id="rId18"/>
    <p:sldId id="275" r:id="rId19"/>
    <p:sldId id="276" r:id="rId2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7" autoAdjust="0"/>
    <p:restoredTop sz="86369" autoAdjust="0"/>
  </p:normalViewPr>
  <p:slideViewPr>
    <p:cSldViewPr>
      <p:cViewPr varScale="1">
        <p:scale>
          <a:sx n="98" d="100"/>
          <a:sy n="98" d="100"/>
        </p:scale>
        <p:origin x="-88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___2.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lang="zh-CN" sz="1200" b="1" i="0" u="none" strike="noStrike" kern="1200" spc="0" baseline="0">
                <a:solidFill>
                  <a:schemeClr val="tx1">
                    <a:lumMod val="65000"/>
                    <a:lumOff val="35000"/>
                  </a:schemeClr>
                </a:solidFill>
                <a:latin typeface="宋体" panose="02010600030101010101" charset="-122"/>
                <a:ea typeface="宋体" panose="02010600030101010101" charset="-122"/>
                <a:cs typeface="+mn-cs"/>
              </a:defRPr>
            </a:pPr>
            <a:r>
              <a:rPr lang="zh-CN" altLang="en-US" sz="1200" b="1" dirty="0">
                <a:solidFill>
                  <a:schemeClr val="tx1"/>
                </a:solidFill>
                <a:latin typeface="宋体" panose="02010600030101010101" charset="-122"/>
                <a:ea typeface="宋体" panose="02010600030101010101" charset="-122"/>
              </a:rPr>
              <a:t>图</a:t>
            </a:r>
            <a:r>
              <a:rPr lang="en-US" altLang="zh-CN" sz="1200" b="1" dirty="0">
                <a:solidFill>
                  <a:schemeClr val="tx1"/>
                </a:solidFill>
                <a:latin typeface="宋体" panose="02010600030101010101" charset="-122"/>
                <a:ea typeface="宋体" panose="02010600030101010101" charset="-122"/>
              </a:rPr>
              <a:t>1 </a:t>
            </a:r>
            <a:r>
              <a:rPr lang="zh-CN" altLang="en-US" sz="1200" b="1" dirty="0">
                <a:solidFill>
                  <a:schemeClr val="tx1"/>
                </a:solidFill>
                <a:latin typeface="宋体" panose="02010600030101010101" charset="-122"/>
                <a:ea typeface="宋体" panose="02010600030101010101" charset="-122"/>
              </a:rPr>
              <a:t>人才测评单位分类统计</a:t>
            </a:r>
          </a:p>
        </c:rich>
      </c:tx>
      <c:layout>
        <c:manualLayout>
          <c:xMode val="edge"/>
          <c:yMode val="edge"/>
          <c:x val="0.39241724992709354"/>
          <c:y val="0.8722357787570475"/>
        </c:manualLayout>
      </c:layout>
      <c:spPr>
        <a:noFill/>
        <a:ln>
          <a:noFill/>
        </a:ln>
        <a:effectLst/>
      </c:spPr>
    </c:title>
    <c:plotArea>
      <c:layout>
        <c:manualLayout>
          <c:layoutTarget val="inner"/>
          <c:xMode val="edge"/>
          <c:yMode val="edge"/>
          <c:x val="5.3240740740740741E-2"/>
          <c:y val="0.14949365943741807"/>
          <c:w val="0.90586419753086422"/>
          <c:h val="0.80692239118593057"/>
        </c:manualLayout>
      </c:layout>
      <c:ofPieChart>
        <c:ofPieType val="pie"/>
        <c:varyColors val="1"/>
        <c:ser>
          <c:idx val="0"/>
          <c:order val="0"/>
          <c:tx>
            <c:strRef>
              <c:f>Sheet1!$B$1</c:f>
              <c:strCache>
                <c:ptCount val="1"/>
                <c:pt idx="0">
                  <c:v>人才测评单位分类统计</c:v>
                </c:pt>
              </c:strCache>
            </c:strRef>
          </c:tx>
          <c:dPt>
            <c:idx val="0"/>
            <c:spPr>
              <a:solidFill>
                <a:schemeClr val="accent2"/>
              </a:solidFill>
              <a:ln w="19050">
                <a:solidFill>
                  <a:schemeClr val="lt1"/>
                </a:solidFill>
              </a:ln>
              <a:effectLst/>
            </c:spPr>
          </c:dPt>
          <c:dPt>
            <c:idx val="1"/>
            <c:spPr>
              <a:solidFill>
                <a:schemeClr val="accent4"/>
              </a:solidFill>
              <a:ln w="19050">
                <a:solidFill>
                  <a:schemeClr val="lt1"/>
                </a:solidFill>
              </a:ln>
              <a:effectLst/>
            </c:spPr>
          </c:dPt>
          <c:dPt>
            <c:idx val="2"/>
            <c:spPr>
              <a:solidFill>
                <a:schemeClr val="accent6"/>
              </a:solidFill>
              <a:ln w="19050">
                <a:solidFill>
                  <a:schemeClr val="lt1"/>
                </a:solidFill>
              </a:ln>
              <a:effectLst/>
            </c:spPr>
          </c:dPt>
          <c:dPt>
            <c:idx val="3"/>
            <c:spPr>
              <a:solidFill>
                <a:schemeClr val="accent2">
                  <a:lumMod val="60000"/>
                </a:schemeClr>
              </a:solidFill>
              <a:ln w="19050">
                <a:solidFill>
                  <a:schemeClr val="lt1"/>
                </a:solidFill>
              </a:ln>
              <a:effectLst/>
            </c:spPr>
          </c:dPt>
          <c:dPt>
            <c:idx val="4"/>
            <c:spPr>
              <a:solidFill>
                <a:schemeClr val="accent4">
                  <a:lumMod val="60000"/>
                </a:schemeClr>
              </a:solidFill>
              <a:ln w="19050">
                <a:solidFill>
                  <a:schemeClr val="lt1"/>
                </a:solidFill>
              </a:ln>
              <a:effectLst/>
            </c:spPr>
          </c:dPt>
          <c:dPt>
            <c:idx val="5"/>
            <c:spPr>
              <a:solidFill>
                <a:schemeClr val="accent6">
                  <a:lumMod val="60000"/>
                </a:schemeClr>
              </a:solidFill>
              <a:ln w="19050">
                <a:solidFill>
                  <a:schemeClr val="lt1"/>
                </a:solidFill>
              </a:ln>
              <a:effectLst/>
            </c:spPr>
          </c:dPt>
          <c:dPt>
            <c:idx val="6"/>
            <c:spPr>
              <a:solidFill>
                <a:schemeClr val="accent2">
                  <a:lumMod val="80000"/>
                  <a:lumOff val="20000"/>
                </a:schemeClr>
              </a:solidFill>
              <a:ln w="19050">
                <a:solidFill>
                  <a:schemeClr val="lt1"/>
                </a:solidFill>
              </a:ln>
              <a:effectLst/>
            </c:spPr>
          </c:dPt>
          <c:dPt>
            <c:idx val="7"/>
            <c:spPr>
              <a:solidFill>
                <a:schemeClr val="accent4">
                  <a:lumMod val="80000"/>
                  <a:lumOff val="20000"/>
                </a:schemeClr>
              </a:solidFill>
              <a:ln w="19050">
                <a:solidFill>
                  <a:schemeClr val="lt1"/>
                </a:solidFill>
              </a:ln>
              <a:effectLst/>
            </c:spPr>
          </c:dPt>
          <c:dPt>
            <c:idx val="8"/>
            <c:spPr>
              <a:solidFill>
                <a:schemeClr val="accent6">
                  <a:lumMod val="80000"/>
                  <a:lumOff val="20000"/>
                </a:schemeClr>
              </a:solidFill>
              <a:ln w="19050">
                <a:solidFill>
                  <a:schemeClr val="lt1"/>
                </a:solidFill>
              </a:ln>
              <a:effectLst/>
            </c:spPr>
          </c:dPt>
          <c:dLbls>
            <c:dLbl>
              <c:idx val="3"/>
              <c:layout>
                <c:manualLayout>
                  <c:x val="-7.2101560897667024E-3"/>
                  <c:y val="-3.1961109123251112E-2"/>
                </c:manualLayout>
              </c:layout>
              <c:dLblPos val="bestFit"/>
              <c:showCatName val="1"/>
              <c:showPercent val="1"/>
              <c:separator>
</c:separator>
              <c:extLst>
                <c:ext xmlns:c15="http://schemas.microsoft.com/office/drawing/2012/chart" uri="{CE6537A1-D6FC-4f65-9D91-7224C49458BB}">
                  <c15:layout/>
                </c:ext>
              </c:extLst>
            </c:dLbl>
            <c:dLbl>
              <c:idx val="4"/>
              <c:layout/>
              <c:tx>
                <c:rich>
                  <a:bodyPr/>
                  <a:lstStyle/>
                  <a:p>
                    <a:r>
                      <a:rPr dirty="0" err="1">
                        <a:solidFill>
                          <a:srgbClr val="FF0000"/>
                        </a:solidFill>
                      </a:rPr>
                      <a:t>其</a:t>
                    </a:r>
                    <a:r>
                      <a:rPr dirty="0" err="1"/>
                      <a:t>他（</a:t>
                    </a:r>
                    <a:r>
                      <a:rPr dirty="0" err="1" smtClean="0"/>
                      <a:t>如机关事业单位</a:t>
                    </a:r>
                    <a:r>
                      <a:rPr lang="zh-CN" altLang="en-US" dirty="0" smtClean="0"/>
                      <a:t>招</a:t>
                    </a:r>
                    <a:r>
                      <a:rPr dirty="0" err="1" smtClean="0"/>
                      <a:t>聘人员</a:t>
                    </a:r>
                    <a:r>
                      <a:rPr dirty="0" err="1"/>
                      <a:t>、大型民企</a:t>
                    </a:r>
                    <a:r>
                      <a:rPr dirty="0"/>
                      <a:t>）</a:t>
                    </a:r>
                  </a:p>
                  <a:p>
                    <a:r>
                      <a:rPr dirty="0"/>
                      <a:t>1%</a:t>
                    </a:r>
                  </a:p>
                </c:rich>
              </c:tx>
              <c:dLblPos val="bestFit"/>
              <c:showCatName val="1"/>
              <c:showPercent val="1"/>
              <c:separator>
</c:separator>
              <c:extLst>
                <c:ext xmlns:c15="http://schemas.microsoft.com/office/drawing/2012/chart" uri="{CE6537A1-D6FC-4f65-9D91-7224C49458BB}"/>
              </c:extLst>
            </c:dLbl>
            <c:dLbl>
              <c:idx val="8"/>
              <c:layout/>
              <c:tx>
                <c:rich>
                  <a:bodyPr/>
                  <a:lstStyle/>
                  <a:p>
                    <a:r>
                      <a:rPr>
                        <a:solidFill>
                          <a:srgbClr val="FF0000"/>
                        </a:solidFill>
                      </a:rPr>
                      <a:t>教</a:t>
                    </a:r>
                    <a:r>
                      <a:t>育系统</a:t>
                    </a:r>
                  </a:p>
                  <a:p>
                    <a:r>
                      <a:t>14%</a:t>
                    </a:r>
                    <a:endParaRPr lang="zh-CN" altLang="en-US" baseline="0"/>
                  </a:p>
                </c:rich>
              </c:tx>
              <c:dLblPos val="bestFit"/>
              <c:showCatName val="1"/>
              <c:showPercent val="1"/>
              <c:separator>
</c:separator>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rgbClr val="FF0000"/>
                    </a:solidFill>
                    <a:latin typeface="+mn-lt"/>
                    <a:ea typeface="+mn-ea"/>
                    <a:cs typeface="+mn-cs"/>
                  </a:defRPr>
                </a:pPr>
                <a:endParaRPr lang="zh-CN"/>
              </a:p>
            </c:txPr>
            <c:dLblPos val="bestFit"/>
            <c:showCatName val="1"/>
            <c:showPercent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人社部门</c:v>
                </c:pt>
                <c:pt idx="1">
                  <c:v>开发区管委会</c:v>
                </c:pt>
                <c:pt idx="2">
                  <c:v>卫计系统</c:v>
                </c:pt>
                <c:pt idx="3">
                  <c:v>国有企业</c:v>
                </c:pt>
                <c:pt idx="4">
                  <c:v>其他（如地震局、大型民企）</c:v>
                </c:pt>
                <c:pt idx="5">
                  <c:v>大学</c:v>
                </c:pt>
                <c:pt idx="6">
                  <c:v>中学</c:v>
                </c:pt>
                <c:pt idx="7">
                  <c:v>小学</c:v>
                </c:pt>
              </c:strCache>
            </c:strRef>
          </c:cat>
          <c:val>
            <c:numRef>
              <c:f>Sheet1!$B$2:$B$9</c:f>
              <c:numCache>
                <c:formatCode>0%</c:formatCode>
                <c:ptCount val="8"/>
                <c:pt idx="0">
                  <c:v>0.43000000000000038</c:v>
                </c:pt>
                <c:pt idx="1">
                  <c:v>0.21000000000000021</c:v>
                </c:pt>
                <c:pt idx="2">
                  <c:v>0.12000000000000002</c:v>
                </c:pt>
                <c:pt idx="3">
                  <c:v>9.0000000000000024E-2</c:v>
                </c:pt>
                <c:pt idx="4">
                  <c:v>1.0000000000000005E-2</c:v>
                </c:pt>
                <c:pt idx="5">
                  <c:v>1.0000000000000005E-2</c:v>
                </c:pt>
                <c:pt idx="6">
                  <c:v>6.0000000000000032E-2</c:v>
                </c:pt>
                <c:pt idx="7">
                  <c:v>7.0000000000000021E-2</c:v>
                </c:pt>
              </c:numCache>
            </c:numRef>
          </c:val>
        </c:ser>
        <c:dLbls>
          <c:showCatName val="1"/>
          <c:showPercent val="1"/>
        </c:dLbls>
        <c:gapWidth val="100"/>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zero"/>
  </c:chart>
  <c:spPr>
    <a:solidFill>
      <a:schemeClr val="bg1"/>
    </a:solidFill>
    <a:ln w="9525" cap="flat" cmpd="sng" algn="ctr">
      <a:solidFill>
        <a:schemeClr val="tx1">
          <a:lumMod val="15000"/>
          <a:lumOff val="85000"/>
        </a:schemeClr>
      </a:solidFill>
      <a:round/>
    </a:ln>
    <a:effectLst/>
  </c:spPr>
  <c:txPr>
    <a:bodyPr/>
    <a:lstStyle/>
    <a:p>
      <a:pPr>
        <a:defRPr lang="zh-CN"/>
      </a:pPr>
      <a:endParaRPr lang="zh-CN"/>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zh-CN"/>
  <c:chart>
    <c:title>
      <c:tx>
        <c:rich>
          <a:bodyPr rot="0" spcFirstLastPara="1" vertOverflow="ellipsis" vert="horz" wrap="square" anchor="ctr" anchorCtr="1"/>
          <a:lstStyle/>
          <a:p>
            <a:pPr>
              <a:defRPr lang="zh-CN" sz="1200" b="1" i="0" u="none" strike="noStrike" kern="1200" spc="0" baseline="0">
                <a:solidFill>
                  <a:schemeClr val="tx1">
                    <a:lumMod val="65000"/>
                    <a:lumOff val="35000"/>
                  </a:schemeClr>
                </a:solidFill>
                <a:latin typeface="宋体" panose="02010600030101010101" charset="-122"/>
                <a:ea typeface="宋体" panose="02010600030101010101" charset="-122"/>
                <a:cs typeface="+mn-cs"/>
              </a:defRPr>
            </a:pPr>
            <a:r>
              <a:rPr lang="zh-CN" altLang="en-US" sz="1200" b="1" dirty="0">
                <a:solidFill>
                  <a:schemeClr val="tx1"/>
                </a:solidFill>
                <a:latin typeface="宋体" panose="02010600030101010101" charset="-122"/>
                <a:ea typeface="宋体" panose="02010600030101010101" charset="-122"/>
              </a:rPr>
              <a:t>图</a:t>
            </a:r>
            <a:r>
              <a:rPr lang="en-US" altLang="zh-CN" sz="1200" b="1" dirty="0">
                <a:solidFill>
                  <a:schemeClr val="tx1"/>
                </a:solidFill>
                <a:latin typeface="宋体" panose="02010600030101010101" charset="-122"/>
                <a:ea typeface="宋体" panose="02010600030101010101" charset="-122"/>
              </a:rPr>
              <a:t>2  </a:t>
            </a:r>
            <a:r>
              <a:rPr lang="zh-CN" altLang="en-US" sz="1200" b="1" dirty="0">
                <a:solidFill>
                  <a:schemeClr val="tx1"/>
                </a:solidFill>
                <a:latin typeface="宋体" panose="02010600030101010101" charset="-122"/>
                <a:ea typeface="宋体" panose="02010600030101010101" charset="-122"/>
              </a:rPr>
              <a:t>用人单位使用人才测评工具的统计</a:t>
            </a:r>
          </a:p>
        </c:rich>
      </c:tx>
      <c:layout>
        <c:manualLayout>
          <c:xMode val="edge"/>
          <c:yMode val="edge"/>
          <c:x val="0.27503597626988363"/>
          <c:y val="0.85861713106295057"/>
        </c:manualLayout>
      </c:layout>
      <c:spPr>
        <a:noFill/>
        <a:ln>
          <a:noFill/>
        </a:ln>
        <a:effectLst/>
      </c:spPr>
    </c:title>
    <c:plotArea>
      <c:layout>
        <c:manualLayout>
          <c:layoutTarget val="inner"/>
          <c:xMode val="edge"/>
          <c:yMode val="edge"/>
          <c:x val="1.0802469135802505E-2"/>
          <c:y val="7.7160920637430463E-2"/>
          <c:w val="0.97530864197530853"/>
          <c:h val="0.87057520132991995"/>
        </c:manualLayout>
      </c:layout>
      <c:ofPieChart>
        <c:ofPieType val="pie"/>
        <c:varyColors val="1"/>
        <c:ser>
          <c:idx val="0"/>
          <c:order val="0"/>
          <c:tx>
            <c:strRef>
              <c:f>Sheet1!$B$1</c:f>
              <c:strCache>
                <c:ptCount val="1"/>
                <c:pt idx="0">
                  <c:v>用人单位使用人才测评工具的统计</c:v>
                </c:pt>
              </c:strCache>
            </c:strRef>
          </c:tx>
          <c:dPt>
            <c:idx val="0"/>
            <c:spPr>
              <a:solidFill>
                <a:schemeClr val="accent1"/>
              </a:solidFill>
              <a:ln w="19050">
                <a:solidFill>
                  <a:schemeClr val="lt1"/>
                </a:solidFill>
              </a:ln>
              <a:effectLst/>
            </c:spPr>
          </c:dPt>
          <c:dPt>
            <c:idx val="1"/>
            <c:spPr>
              <a:solidFill>
                <a:schemeClr val="accent2"/>
              </a:solidFill>
              <a:ln w="19050">
                <a:solidFill>
                  <a:schemeClr val="lt1"/>
                </a:solidFill>
              </a:ln>
              <a:effectLst/>
            </c:spPr>
          </c:dPt>
          <c:dPt>
            <c:idx val="2"/>
            <c:spPr>
              <a:solidFill>
                <a:schemeClr val="accent3"/>
              </a:solidFill>
              <a:ln w="19050">
                <a:solidFill>
                  <a:schemeClr val="lt1"/>
                </a:solidFill>
              </a:ln>
              <a:effectLst/>
            </c:spPr>
          </c:dPt>
          <c:dPt>
            <c:idx val="3"/>
            <c:spPr>
              <a:solidFill>
                <a:schemeClr val="accent4"/>
              </a:solidFill>
              <a:ln w="19050">
                <a:solidFill>
                  <a:schemeClr val="lt1"/>
                </a:solidFill>
              </a:ln>
              <a:effectLst/>
            </c:spPr>
          </c:dPt>
          <c:dPt>
            <c:idx val="4"/>
            <c:spPr>
              <a:solidFill>
                <a:schemeClr val="accent5"/>
              </a:solidFill>
              <a:ln w="19050">
                <a:solidFill>
                  <a:schemeClr val="lt1"/>
                </a:solidFill>
              </a:ln>
              <a:effectLst/>
            </c:spPr>
          </c:dPt>
          <c:dPt>
            <c:idx val="5"/>
            <c:spPr>
              <a:solidFill>
                <a:schemeClr val="accent6"/>
              </a:solidFill>
              <a:ln w="19050">
                <a:solidFill>
                  <a:schemeClr val="lt1"/>
                </a:solidFill>
              </a:ln>
              <a:effectLst/>
            </c:spPr>
          </c:dPt>
          <c:dPt>
            <c:idx val="6"/>
            <c:spPr>
              <a:solidFill>
                <a:schemeClr val="accent1">
                  <a:lumMod val="60000"/>
                </a:schemeClr>
              </a:solidFill>
              <a:ln w="19050">
                <a:solidFill>
                  <a:schemeClr val="lt1"/>
                </a:solidFill>
              </a:ln>
              <a:effectLst/>
            </c:spPr>
          </c:dPt>
          <c:dPt>
            <c:idx val="7"/>
            <c:spPr>
              <a:solidFill>
                <a:schemeClr val="accent2">
                  <a:lumMod val="60000"/>
                </a:schemeClr>
              </a:solidFill>
              <a:ln w="19050">
                <a:solidFill>
                  <a:schemeClr val="lt1"/>
                </a:solidFill>
              </a:ln>
              <a:effectLst/>
            </c:spPr>
          </c:dPt>
          <c:dLbls>
            <c:dLbl>
              <c:idx val="7"/>
              <c:layout/>
              <c:tx>
                <c:rich>
                  <a:bodyPr/>
                  <a:lstStyle/>
                  <a:p>
                    <a:r>
                      <a:rPr>
                        <a:solidFill>
                          <a:srgbClr val="FF0000"/>
                        </a:solidFill>
                      </a:rPr>
                      <a:t>公</a:t>
                    </a:r>
                    <a:r>
                      <a:t>共科目</a:t>
                    </a:r>
                  </a:p>
                  <a:p>
                    <a:r>
                      <a:t>34%</a:t>
                    </a:r>
                    <a:endParaRPr lang="zh-CN" altLang="en-US" baseline="0"/>
                  </a:p>
                </c:rich>
              </c:tx>
              <c:dLblPos val="bestFit"/>
              <c:showCatName val="1"/>
              <c:showPercent val="1"/>
              <c:separator>
</c:separator>
              <c:extLs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lang="zh-CN" sz="900" b="0" i="0" u="none" strike="noStrike" kern="1200" baseline="0">
                    <a:solidFill>
                      <a:srgbClr val="FF0000"/>
                    </a:solidFill>
                    <a:latin typeface="+mn-lt"/>
                    <a:ea typeface="+mn-ea"/>
                    <a:cs typeface="+mn-cs"/>
                  </a:defRPr>
                </a:pPr>
                <a:endParaRPr lang="zh-CN"/>
              </a:p>
            </c:txPr>
            <c:dLblPos val="bestFit"/>
            <c:showCatName val="1"/>
            <c:showPercent val="1"/>
            <c:showLeaderLines val="1"/>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结构化面试</c:v>
                </c:pt>
                <c:pt idx="1">
                  <c:v>无领导小组讨论</c:v>
                </c:pt>
                <c:pt idx="2">
                  <c:v>心理测量</c:v>
                </c:pt>
                <c:pt idx="3">
                  <c:v>操作技能实验（如教师招考的说课）</c:v>
                </c:pt>
                <c:pt idx="4">
                  <c:v>行政职业能力测验</c:v>
                </c:pt>
                <c:pt idx="5">
                  <c:v>申论</c:v>
                </c:pt>
                <c:pt idx="6">
                  <c:v>公共基础知识或综合基础知识</c:v>
                </c:pt>
              </c:strCache>
            </c:strRef>
          </c:cat>
          <c:val>
            <c:numRef>
              <c:f>Sheet1!$B$2:$B$8</c:f>
              <c:numCache>
                <c:formatCode>0%</c:formatCode>
                <c:ptCount val="7"/>
                <c:pt idx="0">
                  <c:v>0.33000000000000163</c:v>
                </c:pt>
                <c:pt idx="1">
                  <c:v>0.05</c:v>
                </c:pt>
                <c:pt idx="2">
                  <c:v>2.0000000000000011E-2</c:v>
                </c:pt>
                <c:pt idx="3">
                  <c:v>0.26</c:v>
                </c:pt>
                <c:pt idx="4">
                  <c:v>0.14000000000000001</c:v>
                </c:pt>
                <c:pt idx="5">
                  <c:v>9.0000000000000024E-2</c:v>
                </c:pt>
                <c:pt idx="6">
                  <c:v>0.11</c:v>
                </c:pt>
              </c:numCache>
            </c:numRef>
          </c:val>
        </c:ser>
        <c:dLbls>
          <c:showCatName val="1"/>
          <c:showPercent val="1"/>
        </c:dLbls>
        <c:gapWidth val="150"/>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zero"/>
  </c:chart>
  <c:spPr>
    <a:solidFill>
      <a:schemeClr val="bg1"/>
    </a:solidFill>
    <a:ln w="9525" cap="flat" cmpd="sng" algn="ctr">
      <a:solidFill>
        <a:schemeClr val="tx1">
          <a:lumMod val="15000"/>
          <a:lumOff val="85000"/>
        </a:schemeClr>
      </a:solidFill>
      <a:round/>
    </a:ln>
    <a:effectLst/>
  </c:spPr>
  <c:txPr>
    <a:bodyPr/>
    <a:lstStyle/>
    <a:p>
      <a:pPr>
        <a:defRPr lang="zh-CN"/>
      </a:pPr>
      <a:endParaRPr lang="zh-CN"/>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646F2D-B27B-4074-B253-3F382F441F43}" type="datetimeFigureOut">
              <a:rPr lang="zh-CN" altLang="en-US" smtClean="0"/>
              <a:pPr/>
              <a:t>2020/4/13 Monday</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6DAD1-2AFC-4F3C-BA86-831DBCCAFBC5}"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dirty="0"/>
          </a:p>
        </p:txBody>
      </p:sp>
      <p:sp>
        <p:nvSpPr>
          <p:cNvPr id="4" name="灯片编号占位符 3"/>
          <p:cNvSpPr>
            <a:spLocks noGrp="1"/>
          </p:cNvSpPr>
          <p:nvPr>
            <p:ph type="sldNum" sz="quarter" idx="10"/>
          </p:nvPr>
        </p:nvSpPr>
        <p:spPr/>
        <p:txBody>
          <a:bodyPr/>
          <a:lstStyle/>
          <a:p>
            <a:fld id="{B2B6DAD1-2AFC-4F3C-BA86-831DBCCAFBC5}" type="slidenum">
              <a:rPr lang="zh-CN" altLang="en-US" smtClean="0"/>
              <a:pPr/>
              <a:t>6</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Ref idx="1003">
        <a:schemeClr val="bg2"/>
      </p:bgRef>
    </p:bg>
    <p:spTree>
      <p:nvGrpSpPr>
        <p:cNvPr id="1" name=""/>
        <p:cNvGrpSpPr/>
        <p:nvPr/>
      </p:nvGrpSpPr>
      <p:grpSpPr>
        <a:xfrm>
          <a:off x="0" y="0"/>
          <a:ext cx="0" cy="0"/>
          <a:chOff x="0" y="0"/>
          <a:chExt cx="0" cy="0"/>
        </a:xfrm>
      </p:grpSpPr>
      <p:pic>
        <p:nvPicPr>
          <p:cNvPr id="9" name="图片 8"/>
          <p:cNvPicPr>
            <a:picLocks noChangeAspect="1"/>
          </p:cNvPicPr>
          <p:nvPr/>
        </p:nvPicPr>
        <p:blipFill>
          <a:blip r:embed="rId2" cstate="print">
            <a:duotone>
              <a:schemeClr val="bg2"/>
              <a:srgbClr val="FFF1C1"/>
            </a:duotone>
            <a:lum bright="-10000" contrast="-40000"/>
          </a:blip>
          <a:stretch>
            <a:fillRect/>
          </a:stretch>
        </p:blipFill>
        <p:spPr>
          <a:xfrm>
            <a:off x="1" y="5214950"/>
            <a:ext cx="1472173" cy="1643050"/>
          </a:xfrm>
          <a:prstGeom prst="rect">
            <a:avLst/>
          </a:prstGeom>
          <a:noFill/>
          <a:ln>
            <a:noFill/>
          </a:ln>
        </p:spPr>
      </p:pic>
      <p:sp>
        <p:nvSpPr>
          <p:cNvPr id="2" name="标题 1"/>
          <p:cNvSpPr>
            <a:spLocks noGrp="1"/>
          </p:cNvSpPr>
          <p:nvPr>
            <p:ph type="ctrTitle"/>
          </p:nvPr>
        </p:nvSpPr>
        <p:spPr>
          <a:xfrm>
            <a:off x="685800" y="1214422"/>
            <a:ext cx="7772400" cy="1470025"/>
          </a:xfrm>
        </p:spPr>
        <p:txBody>
          <a:bodyPr/>
          <a:lstStyle>
            <a:lvl1pPr algn="ctr">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521733" y="2759581"/>
            <a:ext cx="6100534" cy="1740989"/>
          </a:xfrm>
        </p:spPr>
        <p:txBody>
          <a:bodyPr anchor="t"/>
          <a:lstStyle>
            <a:lvl1pPr marL="0" indent="0" algn="ctr">
              <a:buNone/>
              <a:defRPr lang="zh-CN" altLang="en-US" dirty="0">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A0DD02-0759-435F-BD3E-6FFE2FF6F99D}" type="slidenum">
              <a:rPr lang="zh-CN" altLang="en-US" smtClean="0"/>
              <a:pPr/>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r">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500176"/>
            <a:ext cx="8229600" cy="4714907"/>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竖排标题 1"/>
          <p:cNvSpPr>
            <a:spLocks noGrp="1"/>
          </p:cNvSpPr>
          <p:nvPr>
            <p:ph type="title" orient="vert"/>
          </p:nvPr>
        </p:nvSpPr>
        <p:spPr>
          <a:xfrm>
            <a:off x="7286644" y="274638"/>
            <a:ext cx="1400156" cy="5940444"/>
          </a:xfrm>
        </p:spPr>
        <p:txBody>
          <a:bodyPr vert="eaVert"/>
          <a:lstStyle>
            <a:lvl1pPr algn="ctr">
              <a:defRPr>
                <a:effectLst>
                  <a:outerShdw dist="50800" dir="18900000" algn="tl" rotWithShape="0">
                    <a:srgbClr val="000000">
                      <a:alpha val="75000"/>
                    </a:srgbClr>
                  </a:outerShdw>
                </a:effectLst>
              </a:defRPr>
            </a:lvl1p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758006" cy="5940444"/>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lgn="l">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8" name="图片 7"/>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13" y="4143369"/>
            <a:ext cx="7772400" cy="1362075"/>
          </a:xfrm>
        </p:spPr>
        <p:txBody>
          <a:bodyPr anchor="t"/>
          <a:lstStyle>
            <a:lvl1pPr algn="l">
              <a:defRPr sz="4000" b="1"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643182"/>
            <a:ext cx="7772400" cy="1500187"/>
          </a:xfrm>
        </p:spPr>
        <p:txBody>
          <a:bodyPr anchor="b"/>
          <a:lstStyle>
            <a:lvl1pPr marL="0" indent="0">
              <a:buNone/>
              <a:defRPr lang="zh-CN" altLang="en-US" sz="2800" smtClean="0">
                <a:effectLst/>
              </a:defRPr>
            </a:lvl1pPr>
            <a:lvl2pPr marL="457200" indent="0">
              <a:buNone/>
              <a:defRPr lang="zh-CN" altLang="en-US" sz="2400" smtClean="0">
                <a:effectLst/>
              </a:defRPr>
            </a:lvl2pPr>
            <a:lvl3pPr marL="914400" indent="0">
              <a:buNone/>
              <a:defRPr lang="zh-CN" altLang="en-US" sz="2000" smtClean="0">
                <a:effectLst/>
              </a:defRPr>
            </a:lvl3pPr>
            <a:lvl4pPr marL="1371600" indent="0">
              <a:buNone/>
              <a:defRPr lang="zh-CN" altLang="en-US" sz="1600" smtClean="0">
                <a:effectLst/>
              </a:defRPr>
            </a:lvl4pPr>
            <a:lvl5pPr marL="1828800" indent="0">
              <a:buNone/>
              <a:defRPr lang="zh-CN" altLang="en-US" sz="1400" dirty="0" smtClean="0">
                <a:effectLst/>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7" name="图片 6"/>
          <p:cNvPicPr>
            <a:picLocks noChangeAspect="1"/>
          </p:cNvPicPr>
          <p:nvPr/>
        </p:nvPicPr>
        <p:blipFill>
          <a:blip r:embed="rId2" cstate="print">
            <a:duotone>
              <a:schemeClr val="bg2"/>
              <a:srgbClr val="FFF1C1"/>
            </a:duotone>
            <a:lum bright="-10000" contrast="-30000"/>
          </a:blip>
          <a:stretch>
            <a:fillRect/>
          </a:stretch>
        </p:blipFill>
        <p:spPr>
          <a:xfrm>
            <a:off x="7480636" y="0"/>
            <a:ext cx="1663364" cy="2357430"/>
          </a:xfrm>
          <a:prstGeom prst="rect">
            <a:avLst/>
          </a:prstGeom>
          <a:noFill/>
          <a:ln>
            <a:noFill/>
          </a:ln>
        </p:spPr>
      </p:pic>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0" y="0"/>
            <a:ext cx="655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0" y="0"/>
            <a:ext cx="6408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11" name="图片 10"/>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7" name="图片 6"/>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5" name="矩形 4"/>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日期占位符 1"/>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6" name="图片 5"/>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6732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461175" y="5357826"/>
            <a:ext cx="8226225" cy="768028"/>
          </a:xfrm>
        </p:spPr>
        <p:txBody>
          <a:bodyPr anchor="ctr"/>
          <a:lstStyle>
            <a:lvl1pPr algn="ctr">
              <a:defRPr lang="zh-CN" altLang="en-US" sz="36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460382" y="428604"/>
            <a:ext cx="5111750" cy="4857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6" y="1357298"/>
            <a:ext cx="3008313" cy="392909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E148EF28-6FAF-4977-BD2D-2F5C1FF48962}" type="datetimeFigureOut">
              <a:rPr lang="zh-CN" altLang="en-US" smtClean="0"/>
              <a:pPr/>
              <a:t>2020/4/13 Monday</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CA0DD02-0759-435F-BD3E-6FFE2FF6F99D}"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8" name="矩形 7"/>
          <p:cNvSpPr/>
          <p:nvPr/>
        </p:nvSpPr>
        <p:spPr>
          <a:xfrm>
            <a:off x="0" y="0"/>
            <a:ext cx="669600" cy="6858000"/>
          </a:xfrm>
          <a:prstGeom prst="rect">
            <a:avLst/>
          </a:prstGeom>
          <a:blipFill>
            <a:blip r:embed="rId2" cstate="print">
              <a:alphaModFix amt="40000"/>
            </a:blip>
            <a:tile tx="0" ty="0" sx="50000" sy="50000" flip="x" algn="tl"/>
          </a:blip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695298" y="214290"/>
            <a:ext cx="7448602" cy="781052"/>
          </a:xfrm>
        </p:spPr>
        <p:txBody>
          <a:bodyPr anchor="ctr"/>
          <a:lstStyle>
            <a:lvl1pPr algn="ctr" rtl="0">
              <a:spcBef>
                <a:spcPct val="0"/>
              </a:spcBef>
              <a:buNone/>
              <a:defRPr sz="3600" b="0" kern="1200" spc="5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681015" y="1000108"/>
            <a:ext cx="7452360" cy="5214974"/>
          </a:xfrm>
          <a:prstGeom prst="snip2DiagRect">
            <a:avLst>
              <a:gd name="adj1" fmla="val 0"/>
              <a:gd name="adj2" fmla="val 17946"/>
            </a:avLst>
          </a:prstGeom>
        </p:spPr>
        <p:style>
          <a:lnRef idx="2">
            <a:schemeClr val="accent1"/>
          </a:lnRef>
          <a:fillRef idx="1">
            <a:schemeClr val="lt1"/>
          </a:fillRef>
          <a:effectRef idx="0">
            <a:schemeClr val="accent1"/>
          </a:effectRef>
          <a:fontRef idx="minor">
            <a:schemeClr val="dk1"/>
          </a:fontRef>
        </p:style>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4953000" y="6243633"/>
            <a:ext cx="3180375" cy="614367"/>
          </a:xfrm>
        </p:spPr>
        <p:txBody>
          <a:bodyPr anchor="t"/>
          <a:lstStyle>
            <a:lvl1pPr marL="0" indent="0" algn="r">
              <a:buNone/>
              <a:defRPr sz="1400"/>
            </a:lvl1pPr>
            <a:lvl2pPr marL="457200" indent="0" algn="r">
              <a:buNone/>
              <a:defRPr sz="1200"/>
            </a:lvl2pPr>
            <a:lvl3pPr marL="914400" indent="0" algn="r">
              <a:buNone/>
              <a:defRPr sz="1000"/>
            </a:lvl3pPr>
            <a:lvl4pPr marL="1371600" indent="0" algn="r">
              <a:buNone/>
              <a:defRPr sz="900"/>
            </a:lvl4pPr>
            <a:lvl5pPr marL="1828800" indent="0" algn="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a:xfrm>
            <a:off x="609600" y="6492878"/>
            <a:ext cx="1676384" cy="365125"/>
          </a:xfrm>
        </p:spPr>
        <p:txBody>
          <a:bodyPr/>
          <a:lstStyle/>
          <a:p>
            <a:fld id="{E148EF28-6FAF-4977-BD2D-2F5C1FF48962}" type="datetimeFigureOut">
              <a:rPr lang="zh-CN" altLang="en-US" smtClean="0"/>
              <a:pPr/>
              <a:t>2020/4/13 Monday</a:t>
            </a:fld>
            <a:endParaRPr lang="zh-CN" altLang="en-US"/>
          </a:p>
        </p:txBody>
      </p:sp>
      <p:sp>
        <p:nvSpPr>
          <p:cNvPr id="6" name="页脚占位符 5"/>
          <p:cNvSpPr>
            <a:spLocks noGrp="1"/>
          </p:cNvSpPr>
          <p:nvPr>
            <p:ph type="ftr" sz="quarter" idx="11"/>
          </p:nvPr>
        </p:nvSpPr>
        <p:spPr>
          <a:xfrm>
            <a:off x="2285984" y="6492876"/>
            <a:ext cx="2643206" cy="365125"/>
          </a:xfrm>
        </p:spPr>
        <p:txBody>
          <a:bodyPr/>
          <a:lstStyle/>
          <a:p>
            <a:endParaRPr lang="zh-CN" altLang="en-US"/>
          </a:p>
        </p:txBody>
      </p:sp>
      <p:sp>
        <p:nvSpPr>
          <p:cNvPr id="7" name="灯片编号占位符 6"/>
          <p:cNvSpPr>
            <a:spLocks noGrp="1"/>
          </p:cNvSpPr>
          <p:nvPr>
            <p:ph type="sldNum" sz="quarter" idx="12"/>
          </p:nvPr>
        </p:nvSpPr>
        <p:spPr>
          <a:xfrm>
            <a:off x="683073" y="5347005"/>
            <a:ext cx="871200" cy="871200"/>
          </a:xfrm>
          <a:prstGeom prst="rtTriangle">
            <a:avLst/>
          </a:prstGeom>
          <a:noFill/>
        </p:spPr>
        <p:style>
          <a:lnRef idx="2">
            <a:schemeClr val="accent1"/>
          </a:lnRef>
          <a:fillRef idx="1">
            <a:schemeClr val="lt1"/>
          </a:fillRef>
          <a:effectRef idx="0">
            <a:schemeClr val="accent1"/>
          </a:effectRef>
          <a:fontRef idx="minor">
            <a:schemeClr val="dk1"/>
          </a:fontRef>
        </p:style>
        <p:txBody>
          <a:bodyPr/>
          <a:lstStyle/>
          <a:p>
            <a:fld id="{2CA0DD02-0759-435F-BD3E-6FFE2FF6F99D}" type="slidenum">
              <a:rPr lang="zh-CN" altLang="en-US" smtClean="0"/>
              <a:pPr/>
              <a:t>‹#›</a:t>
            </a:fld>
            <a:endParaRPr lang="zh-CN" altLang="en-US"/>
          </a:p>
        </p:txBody>
      </p:sp>
      <p:pic>
        <p:nvPicPr>
          <p:cNvPr id="9" name="图片 8"/>
          <p:cNvPicPr>
            <a:picLocks noChangeAspect="1"/>
          </p:cNvPicPr>
          <p:nvPr/>
        </p:nvPicPr>
        <p:blipFill>
          <a:blip r:embed="rId3" cstate="print">
            <a:duotone>
              <a:schemeClr val="bg2"/>
              <a:srgbClr val="FFF1C1"/>
            </a:duotone>
          </a:blip>
          <a:stretch>
            <a:fillRect/>
          </a:stretch>
        </p:blipFill>
        <p:spPr>
          <a:xfrm>
            <a:off x="8135907" y="0"/>
            <a:ext cx="1008093" cy="142873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7776000" cy="1143000"/>
          </a:xfrm>
          <a:prstGeom prst="rect">
            <a:avLst/>
          </a:prstGeom>
        </p:spPr>
        <p:txBody>
          <a:bodyPr vert="horz" rtlCol="0" anchor="ctr">
            <a:normAutofit/>
            <a:scene3d>
              <a:camera prst="orthographicFront"/>
              <a:lightRig rig="soft" dir="t"/>
            </a:scene3d>
            <a:sp3d prstMaterial="matte">
              <a:bevelT w="12700" h="12700"/>
            </a:sp3d>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274320" rtlCol="0" anchor="ctr"/>
          <a:lstStyle>
            <a:lvl1pPr algn="l" eaLnBrk="1" latinLnBrk="0" hangingPunct="1">
              <a:defRPr kumimoji="0" sz="1200">
                <a:solidFill>
                  <a:schemeClr val="tx1"/>
                </a:solidFill>
              </a:defRPr>
            </a:lvl1pPr>
          </a:lstStyle>
          <a:p>
            <a:fld id="{E148EF28-6FAF-4977-BD2D-2F5C1FF48962}" type="datetimeFigureOut">
              <a:rPr lang="zh-CN" altLang="en-US" smtClean="0"/>
              <a:pPr/>
              <a:t>2020/4/13 Monday</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45720" tIns="45720" rIns="45720" rtlCol="0" anchor="ctr"/>
          <a:lstStyle>
            <a:lvl1pPr algn="r" eaLnBrk="1" latinLnBrk="0" hangingPunct="1">
              <a:defRPr kumimoji="0" sz="1200">
                <a:solidFill>
                  <a:schemeClr val="tx1"/>
                </a:solidFill>
              </a:defRPr>
            </a:lvl1pPr>
          </a:lstStyle>
          <a:p>
            <a:fld id="{2CA0DD02-0759-435F-BD3E-6FFE2FF6F99D}" type="slidenum">
              <a:rPr lang="zh-CN" altLang="en-US" smtClean="0"/>
              <a:pPr/>
              <a:t>‹#›</a:t>
            </a:fld>
            <a:endParaRPr lang="zh-CN" alt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zh-CN" altLang="en-US" sz="4400" b="0" kern="1200" spc="50" dirty="0">
          <a:ln w="12700">
            <a:noFill/>
            <a:prstDash val="solid"/>
          </a:ln>
          <a:solidFill>
            <a:schemeClr val="accent4"/>
          </a:solidFill>
          <a:effectLst>
            <a:outerShdw blurRad="38100" dist="20320" dir="2700000" algn="tl" rotWithShape="0">
              <a:srgbClr val="000000">
                <a:alpha val="70000"/>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6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60000"/>
        <a:buFont typeface="Wingdings 2"/>
        <a:buChar char=""/>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60000"/>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fontScale="90000"/>
          </a:bodyPr>
          <a:lstStyle/>
          <a:p>
            <a:r>
              <a:rPr lang="zh-CN" altLang="en-US" dirty="0" smtClean="0"/>
              <a:t>人力资源行业发展前景和人才测评有关问题介绍</a:t>
            </a:r>
            <a:endParaRPr lang="zh-CN" altLang="en-US" dirty="0"/>
          </a:p>
        </p:txBody>
      </p:sp>
      <p:sp>
        <p:nvSpPr>
          <p:cNvPr id="3" name="副标题 2"/>
          <p:cNvSpPr>
            <a:spLocks noGrp="1"/>
          </p:cNvSpPr>
          <p:nvPr>
            <p:ph type="subTitle" idx="1"/>
          </p:nvPr>
        </p:nvSpPr>
        <p:spPr/>
        <p:txBody>
          <a:bodyPr/>
          <a:lstStyle/>
          <a:p>
            <a:endParaRPr lang="en-US" altLang="zh-CN" dirty="0" smtClean="0"/>
          </a:p>
          <a:p>
            <a:r>
              <a:rPr lang="zh-CN" altLang="en-US" dirty="0" smtClean="0"/>
              <a:t>江西省人力资源开发研究院</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lgn="l"/>
            <a:r>
              <a:rPr lang="zh-CN" altLang="en-US" dirty="0" smtClean="0"/>
              <a:t>（一）如果处理好与上级关系的八种情况</a:t>
            </a:r>
            <a:endParaRPr lang="zh-CN" altLang="en-US" dirty="0"/>
          </a:p>
        </p:txBody>
      </p:sp>
      <p:sp>
        <p:nvSpPr>
          <p:cNvPr id="3" name="内容占位符 2"/>
          <p:cNvSpPr>
            <a:spLocks noGrp="1"/>
          </p:cNvSpPr>
          <p:nvPr>
            <p:ph idx="1"/>
          </p:nvPr>
        </p:nvSpPr>
        <p:spPr/>
        <p:txBody>
          <a:bodyPr>
            <a:normAutofit fontScale="77500" lnSpcReduction="20000"/>
          </a:bodyPr>
          <a:lstStyle/>
          <a:p>
            <a:r>
              <a:rPr lang="zh-CN" altLang="en-US" dirty="0" smtClean="0"/>
              <a:t>当领导忧虑时，你要帮领导排忧解难；</a:t>
            </a:r>
            <a:endParaRPr lang="en-US" altLang="zh-CN" dirty="0" smtClean="0"/>
          </a:p>
          <a:p>
            <a:r>
              <a:rPr lang="zh-CN" altLang="en-US" dirty="0" smtClean="0"/>
              <a:t>当自己工作遇到困难时，你要奋力攻坚克难，不要把矛盾上交；确有难以解决的困难时，可以请求领导支持；</a:t>
            </a:r>
            <a:endParaRPr lang="en-US" altLang="zh-CN" dirty="0" smtClean="0"/>
          </a:p>
          <a:p>
            <a:r>
              <a:rPr lang="zh-CN" altLang="en-US" dirty="0" smtClean="0"/>
              <a:t>当领导工作失误时，你要换位思考，积极补台；</a:t>
            </a:r>
            <a:endParaRPr lang="en-US" altLang="zh-CN" dirty="0" smtClean="0"/>
          </a:p>
          <a:p>
            <a:r>
              <a:rPr lang="zh-CN" altLang="en-US" dirty="0" smtClean="0"/>
              <a:t>当工作有了错误时，你要勇于承担、及时纠错；</a:t>
            </a:r>
            <a:endParaRPr lang="en-US" altLang="zh-CN" dirty="0" smtClean="0"/>
          </a:p>
          <a:p>
            <a:r>
              <a:rPr lang="zh-CN" altLang="en-US" dirty="0" smtClean="0"/>
              <a:t>当你有了成绩时，你要归功于领导得力、指导有方；</a:t>
            </a:r>
            <a:endParaRPr lang="en-US" altLang="zh-CN" dirty="0" smtClean="0"/>
          </a:p>
          <a:p>
            <a:r>
              <a:rPr lang="zh-CN" altLang="en-US" dirty="0" smtClean="0"/>
              <a:t>当评选先进和奖励时，你要善于谦让；</a:t>
            </a:r>
            <a:endParaRPr lang="en-US" altLang="zh-CN" dirty="0" smtClean="0"/>
          </a:p>
          <a:p>
            <a:r>
              <a:rPr lang="zh-CN" altLang="en-US" dirty="0" smtClean="0"/>
              <a:t>当完成领导交办的任务过程中，你要多请示汇报沟通；</a:t>
            </a:r>
            <a:endParaRPr lang="en-US" altLang="zh-CN" dirty="0" smtClean="0"/>
          </a:p>
          <a:p>
            <a:r>
              <a:rPr lang="zh-CN" altLang="en-US" dirty="0" smtClean="0"/>
              <a:t>当工作之余时，你要给予领导同志般的温暖。</a:t>
            </a:r>
            <a:endParaRPr lang="zh-CN" altLang="en-US" dirty="0"/>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lgn="l"/>
            <a:r>
              <a:rPr lang="zh-CN" altLang="en-US" dirty="0" smtClean="0"/>
              <a:t>（二）你怎么处理直接领导和非直接领导的关系？</a:t>
            </a:r>
            <a:endParaRPr lang="zh-CN" altLang="en-US" dirty="0"/>
          </a:p>
        </p:txBody>
      </p:sp>
      <p:sp>
        <p:nvSpPr>
          <p:cNvPr id="3" name="内容占位符 2"/>
          <p:cNvSpPr>
            <a:spLocks noGrp="1"/>
          </p:cNvSpPr>
          <p:nvPr>
            <p:ph idx="1"/>
          </p:nvPr>
        </p:nvSpPr>
        <p:spPr/>
        <p:txBody>
          <a:bodyPr/>
          <a:lstStyle/>
          <a:p>
            <a:r>
              <a:rPr lang="zh-CN" altLang="en-US" dirty="0" smtClean="0"/>
              <a:t>直接领导应该多尊重、多请示、多汇报；</a:t>
            </a:r>
            <a:endParaRPr lang="en-US" altLang="zh-CN" dirty="0" smtClean="0"/>
          </a:p>
          <a:p>
            <a:r>
              <a:rPr lang="zh-CN" altLang="en-US" dirty="0" smtClean="0"/>
              <a:t>非直接领导应该多尊重、少直接请示、少直接汇报或不越级请示汇报，如果非直接领导下达的指示，直接领导不在场时，应及时汇报。</a:t>
            </a:r>
            <a:endParaRPr lang="zh-CN" altLang="en-US" dirty="0"/>
          </a:p>
        </p:txBody>
      </p:sp>
    </p:spTree>
  </p:cSld>
  <p:clrMapOvr>
    <a:masterClrMapping/>
  </p:clrMapOvr>
  <p:transition>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lvl="0" algn="l"/>
            <a:r>
              <a:rPr lang="zh-CN" altLang="en-US" dirty="0" smtClean="0"/>
              <a:t>（三）你是副职时，你怎么处理与正职的关系？</a:t>
            </a:r>
            <a:endParaRPr lang="zh-CN" altLang="en-US" dirty="0"/>
          </a:p>
        </p:txBody>
      </p:sp>
      <p:sp>
        <p:nvSpPr>
          <p:cNvPr id="3" name="内容占位符 2"/>
          <p:cNvSpPr>
            <a:spLocks noGrp="1"/>
          </p:cNvSpPr>
          <p:nvPr>
            <p:ph idx="1"/>
          </p:nvPr>
        </p:nvSpPr>
        <p:spPr/>
        <p:txBody>
          <a:bodyPr/>
          <a:lstStyle/>
          <a:p>
            <a:r>
              <a:rPr lang="zh-CN" altLang="en-US" dirty="0" smtClean="0"/>
              <a:t>首先按下级服从上级的组织原则进行处理；</a:t>
            </a:r>
            <a:endParaRPr lang="en-US" altLang="zh-CN" dirty="0" smtClean="0"/>
          </a:p>
          <a:p>
            <a:r>
              <a:rPr lang="zh-CN" altLang="en-US" dirty="0" smtClean="0"/>
              <a:t>其次按上述八种情况妥善处理。</a:t>
            </a:r>
            <a:endParaRPr lang="en-US" altLang="zh-CN" dirty="0" smtClean="0"/>
          </a:p>
        </p:txBody>
      </p:sp>
    </p:spTree>
  </p:cSld>
  <p:clrMapOvr>
    <a:masterClrMapping/>
  </p:clrMapOvr>
  <p:transition>
    <p:pull/>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t>
            </a:r>
            <a:r>
              <a:rPr lang="zh-CN" altLang="en-US" dirty="0" smtClean="0"/>
              <a:t>四</a:t>
            </a:r>
            <a:r>
              <a:rPr lang="en-US" altLang="zh-CN" dirty="0" smtClean="0"/>
              <a:t>)</a:t>
            </a:r>
            <a:r>
              <a:rPr lang="zh-CN" altLang="en-US" dirty="0" smtClean="0"/>
              <a:t>与同事的关系如何处理？</a:t>
            </a:r>
            <a:endParaRPr lang="zh-CN" altLang="en-US" dirty="0"/>
          </a:p>
        </p:txBody>
      </p:sp>
      <p:sp>
        <p:nvSpPr>
          <p:cNvPr id="3" name="内容占位符 2"/>
          <p:cNvSpPr>
            <a:spLocks noGrp="1"/>
          </p:cNvSpPr>
          <p:nvPr>
            <p:ph idx="1"/>
          </p:nvPr>
        </p:nvSpPr>
        <p:spPr/>
        <p:txBody>
          <a:bodyPr/>
          <a:lstStyle/>
          <a:p>
            <a:r>
              <a:rPr lang="zh-CN" altLang="en-US" dirty="0" smtClean="0"/>
              <a:t>大家来自五湖四海，应该互相关心、互相帮助、共同进步；</a:t>
            </a:r>
            <a:endParaRPr lang="en-US" altLang="zh-CN" dirty="0" smtClean="0"/>
          </a:p>
          <a:p>
            <a:r>
              <a:rPr lang="zh-CN" altLang="en-US" dirty="0" smtClean="0"/>
              <a:t>多数人都是刚走出校门，缺乏社会经验，人生阅历不多，大家在工作中应该积极进取，工作之余应该互相学习、取长补短，所谓“三人行，必有我师”就是这个道理 。</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dirty="0" smtClean="0"/>
              <a:t>五、测评工具的应用情况</a:t>
            </a:r>
            <a:endParaRPr lang="zh-CN" altLang="en-US" dirty="0"/>
          </a:p>
        </p:txBody>
      </p:sp>
      <p:sp>
        <p:nvSpPr>
          <p:cNvPr id="3" name="内容占位符 2"/>
          <p:cNvSpPr>
            <a:spLocks noGrp="1"/>
          </p:cNvSpPr>
          <p:nvPr>
            <p:ph idx="1"/>
          </p:nvPr>
        </p:nvSpPr>
        <p:spPr/>
        <p:txBody>
          <a:bodyPr>
            <a:normAutofit/>
          </a:bodyPr>
          <a:lstStyle/>
          <a:p>
            <a:r>
              <a:rPr lang="en-US" altLang="zh-CN" dirty="0" smtClean="0"/>
              <a:t>2018</a:t>
            </a:r>
            <a:r>
              <a:rPr lang="zh-CN" altLang="zh-CN" dirty="0" smtClean="0"/>
              <a:t>年，</a:t>
            </a:r>
            <a:r>
              <a:rPr lang="zh-CN" altLang="en-US" dirty="0" smtClean="0"/>
              <a:t>研究院</a:t>
            </a:r>
            <a:r>
              <a:rPr lang="zh-CN" altLang="zh-CN" dirty="0" smtClean="0"/>
              <a:t>承接了江西、北京、四川、浙江、湖南、湖北、安徽、河南、贵州等</a:t>
            </a:r>
            <a:r>
              <a:rPr lang="en-US" altLang="zh-CN" dirty="0" smtClean="0"/>
              <a:t>20</a:t>
            </a:r>
            <a:r>
              <a:rPr lang="zh-CN" altLang="zh-CN" dirty="0" smtClean="0"/>
              <a:t>多个省市区的</a:t>
            </a:r>
            <a:r>
              <a:rPr lang="en-US" altLang="zh-CN" dirty="0" smtClean="0"/>
              <a:t>700</a:t>
            </a:r>
            <a:r>
              <a:rPr lang="zh-CN" altLang="zh-CN" dirty="0" smtClean="0"/>
              <a:t>余家考试组织单位、用人单位共</a:t>
            </a:r>
            <a:r>
              <a:rPr lang="en-US" altLang="zh-CN" dirty="0" smtClean="0"/>
              <a:t>1300</a:t>
            </a:r>
            <a:r>
              <a:rPr lang="zh-CN" altLang="zh-CN" dirty="0" smtClean="0"/>
              <a:t>余场次的人才测评考试命题服务，实现“双零目标”——人才测评考试命题零重大质量事故、零安全责任事故。</a:t>
            </a:r>
          </a:p>
          <a:p>
            <a:pPr>
              <a:buNone/>
            </a:pPr>
            <a:endParaRPr lang="zh-CN" altLang="zh-CN"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b="1" dirty="0" smtClean="0"/>
              <a:t>1</a:t>
            </a:r>
            <a:r>
              <a:rPr lang="zh-CN" altLang="en-US" b="1" dirty="0" smtClean="0"/>
              <a:t>、</a:t>
            </a:r>
            <a:r>
              <a:rPr lang="zh-CN" altLang="zh-CN" b="1" dirty="0" smtClean="0"/>
              <a:t>人才测评</a:t>
            </a:r>
            <a:r>
              <a:rPr lang="zh-CN" altLang="en-US" b="1" dirty="0" smtClean="0"/>
              <a:t>的</a:t>
            </a:r>
            <a:r>
              <a:rPr lang="zh-CN" altLang="zh-CN" b="1" dirty="0" smtClean="0"/>
              <a:t>单位分类情况</a:t>
            </a:r>
            <a:endParaRPr lang="zh-CN" altLang="en-US" dirty="0"/>
          </a:p>
        </p:txBody>
      </p:sp>
      <p:sp>
        <p:nvSpPr>
          <p:cNvPr id="3" name="内容占位符 2"/>
          <p:cNvSpPr>
            <a:spLocks noGrp="1"/>
          </p:cNvSpPr>
          <p:nvPr>
            <p:ph idx="1"/>
          </p:nvPr>
        </p:nvSpPr>
        <p:spPr/>
        <p:txBody>
          <a:bodyPr>
            <a:normAutofit fontScale="92500" lnSpcReduction="20000"/>
          </a:bodyPr>
          <a:lstStyle/>
          <a:p>
            <a:r>
              <a:rPr lang="zh-CN" altLang="zh-CN" dirty="0" smtClean="0"/>
              <a:t>通过对研究院</a:t>
            </a:r>
            <a:r>
              <a:rPr lang="en-US" altLang="zh-CN" dirty="0" smtClean="0"/>
              <a:t>2018</a:t>
            </a:r>
            <a:r>
              <a:rPr lang="zh-CN" altLang="zh-CN" dirty="0" smtClean="0"/>
              <a:t>年在人才测评服务工作的业绩数据分析，我们发现采用第三方外包服务采购纸笔测验（命题服务）的用人单位</a:t>
            </a:r>
            <a:r>
              <a:rPr lang="zh-CN" altLang="en-US" dirty="0" smtClean="0"/>
              <a:t>，</a:t>
            </a:r>
            <a:r>
              <a:rPr lang="zh-CN" altLang="zh-CN" dirty="0" smtClean="0"/>
              <a:t>主要集中在党政机关和国有企事业单位，如人社部门、开发区管委会，教育、医疗卫计、省市县直属国有企业。</a:t>
            </a:r>
            <a:endParaRPr lang="en-US" altLang="zh-CN" dirty="0" smtClean="0"/>
          </a:p>
          <a:p>
            <a:r>
              <a:rPr lang="zh-CN" altLang="zh-CN" dirty="0" smtClean="0"/>
              <a:t>研究院为上述受托单位提供公务员遴选、党政领导干部竞争上岗、事业单位招聘考试等各类人事考试命题，同时承接职称评审、中小学招生学生素质测评等各类竞争性考试命题。</a:t>
            </a:r>
            <a:endParaRPr lang="en-US" altLang="zh-CN" dirty="0" smtClean="0"/>
          </a:p>
          <a:p>
            <a:r>
              <a:rPr lang="zh-CN" altLang="zh-CN" dirty="0" smtClean="0"/>
              <a:t>人才测评单位分类统计</a:t>
            </a:r>
            <a:r>
              <a:rPr lang="zh-CN" altLang="en-US" dirty="0" smtClean="0"/>
              <a:t>情况</a:t>
            </a:r>
            <a:r>
              <a:rPr lang="zh-CN" altLang="zh-CN" dirty="0" smtClean="0"/>
              <a:t>见图</a:t>
            </a:r>
            <a:r>
              <a:rPr lang="en-US" altLang="zh-CN" dirty="0" smtClean="0"/>
              <a:t>1</a:t>
            </a:r>
            <a:r>
              <a:rPr lang="zh-CN" altLang="zh-CN" dirty="0" smtClean="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620688"/>
            <a:ext cx="8229600" cy="1143000"/>
          </a:xfrm>
        </p:spPr>
        <p:txBody>
          <a:bodyPr/>
          <a:lstStyle/>
          <a:p>
            <a:pPr lvl="0"/>
            <a:r>
              <a:rPr lang="en-US" altLang="zh-CN" dirty="0" smtClean="0"/>
              <a:t> </a:t>
            </a:r>
            <a:endParaRPr lang="zh-CN" altLang="en-US" dirty="0"/>
          </a:p>
        </p:txBody>
      </p:sp>
      <p:graphicFrame>
        <p:nvGraphicFramePr>
          <p:cNvPr id="4" name="Image1"/>
          <p:cNvGraphicFramePr>
            <a:graphicFrameLocks noGrp="1"/>
          </p:cNvGraphicFramePr>
          <p:nvPr>
            <p:ph idx="1"/>
          </p:nvPr>
        </p:nvGraphicFramePr>
        <p:xfrm>
          <a:off x="467544" y="2132856"/>
          <a:ext cx="8229600" cy="4389437"/>
        </p:xfrm>
        <a:graphic>
          <a:graphicData uri="http://schemas.openxmlformats.org/drawingml/2006/chart">
            <c:chart xmlns:c="http://schemas.openxmlformats.org/drawingml/2006/chart" xmlns:r="http://schemas.openxmlformats.org/officeDocument/2006/relationships" r:id="rId2"/>
          </a:graphicData>
        </a:graphic>
      </p:graphicFrame>
      <p:sp>
        <p:nvSpPr>
          <p:cNvPr id="6" name="矩形 5"/>
          <p:cNvSpPr/>
          <p:nvPr/>
        </p:nvSpPr>
        <p:spPr>
          <a:xfrm>
            <a:off x="539552" y="1196752"/>
            <a:ext cx="8136904" cy="646331"/>
          </a:xfrm>
          <a:prstGeom prst="rect">
            <a:avLst/>
          </a:prstGeom>
        </p:spPr>
        <p:txBody>
          <a:bodyPr wrap="square">
            <a:spAutoFit/>
          </a:bodyPr>
          <a:lstStyle/>
          <a:p>
            <a:r>
              <a:rPr lang="zh-CN" altLang="zh-CN" sz="3600" dirty="0" smtClean="0"/>
              <a:t>人才测评单位分类统计</a:t>
            </a:r>
            <a:r>
              <a:rPr lang="zh-CN" altLang="en-US" sz="3600" dirty="0" smtClean="0"/>
              <a:t>情况</a:t>
            </a:r>
            <a:endParaRPr lang="zh-CN" altLang="en-US" sz="3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en-US" altLang="zh-CN" b="1" dirty="0" smtClean="0"/>
              <a:t>2</a:t>
            </a:r>
            <a:r>
              <a:rPr lang="zh-CN" altLang="en-US" b="1" dirty="0" smtClean="0"/>
              <a:t>、</a:t>
            </a:r>
            <a:r>
              <a:rPr lang="zh-CN" altLang="zh-CN" b="1" dirty="0" smtClean="0"/>
              <a:t>人才测评工具</a:t>
            </a:r>
            <a:r>
              <a:rPr lang="zh-CN" altLang="en-US" b="1" dirty="0" smtClean="0"/>
              <a:t>的</a:t>
            </a:r>
            <a:r>
              <a:rPr lang="zh-CN" altLang="zh-CN" b="1" dirty="0" smtClean="0"/>
              <a:t>使用情况</a:t>
            </a:r>
            <a:endParaRPr lang="zh-CN" altLang="en-US" dirty="0"/>
          </a:p>
        </p:txBody>
      </p:sp>
      <p:sp>
        <p:nvSpPr>
          <p:cNvPr id="3" name="内容占位符 2"/>
          <p:cNvSpPr>
            <a:spLocks noGrp="1"/>
          </p:cNvSpPr>
          <p:nvPr>
            <p:ph idx="1"/>
          </p:nvPr>
        </p:nvSpPr>
        <p:spPr>
          <a:xfrm>
            <a:off x="457200" y="1935480"/>
            <a:ext cx="8291264" cy="4661872"/>
          </a:xfrm>
        </p:spPr>
        <p:txBody>
          <a:bodyPr>
            <a:normAutofit/>
          </a:bodyPr>
          <a:lstStyle/>
          <a:p>
            <a:r>
              <a:rPr lang="zh-CN" altLang="zh-CN" sz="2000" dirty="0" smtClean="0"/>
              <a:t>通过对研究院</a:t>
            </a:r>
            <a:r>
              <a:rPr lang="en-US" altLang="zh-CN" sz="2000" dirty="0" smtClean="0"/>
              <a:t>2018</a:t>
            </a:r>
            <a:r>
              <a:rPr lang="zh-CN" altLang="zh-CN" sz="2000" dirty="0" smtClean="0"/>
              <a:t>年人才测评命题考试服务数据的统计分析，发现各用人单位主要使用纸笔测试、结构化面试、心理测量、无领导小组讨论、操作技能实验等人才测评工具。</a:t>
            </a:r>
            <a:endParaRPr lang="en-US" altLang="zh-CN" sz="2000" dirty="0" smtClean="0"/>
          </a:p>
          <a:p>
            <a:r>
              <a:rPr lang="zh-CN" altLang="zh-CN" sz="2000" dirty="0" smtClean="0"/>
              <a:t>其中纸笔测试有《行政职业能力测验》、《申论》、《职业能力倾向测验》和《综合应用能力》（一般事业单位考试内容为公共基础知识或综合基础知识）。</a:t>
            </a:r>
            <a:endParaRPr lang="en-US" altLang="zh-CN" sz="2000" dirty="0" smtClean="0"/>
          </a:p>
          <a:p>
            <a:r>
              <a:rPr lang="zh-CN" altLang="zh-CN" sz="2000" dirty="0" smtClean="0"/>
              <a:t>目前人才测评工具以纸笔测试和面试为主，其他人才测评工具如无领导小组讨论、评价中心技术往往不是人才招聘与选拔过程中首选的工具，使得党政机关、事业单位、国企在人才招聘与选拔过程中使用的人才测评工具较为单一、传统。</a:t>
            </a:r>
            <a:endParaRPr lang="en-US" altLang="zh-CN" sz="2000" dirty="0" smtClean="0"/>
          </a:p>
          <a:p>
            <a:r>
              <a:rPr lang="zh-CN" altLang="zh-CN" sz="2000" dirty="0" smtClean="0"/>
              <a:t>用人单位使用人才测评工具的统计见图</a:t>
            </a:r>
            <a:r>
              <a:rPr lang="en-US" altLang="zh-CN" sz="2000" dirty="0" smtClean="0"/>
              <a:t>2</a:t>
            </a:r>
            <a:r>
              <a:rPr lang="zh-CN" altLang="zh-CN" sz="2000" dirty="0" smtClean="0"/>
              <a:t>：</a:t>
            </a:r>
            <a:endParaRPr lang="en-US" altLang="zh-CN"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人才测评工具的使用</a:t>
            </a:r>
            <a:r>
              <a:rPr lang="zh-CN" altLang="en-US" dirty="0" smtClean="0"/>
              <a:t>情况</a:t>
            </a:r>
            <a:endParaRPr lang="zh-CN" altLang="en-US" dirty="0"/>
          </a:p>
        </p:txBody>
      </p:sp>
      <p:graphicFrame>
        <p:nvGraphicFramePr>
          <p:cNvPr id="4" name="Image1"/>
          <p:cNvGraphicFramePr>
            <a:graphicFrameLocks noGrp="1"/>
          </p:cNvGraphicFramePr>
          <p:nvPr>
            <p:ph idx="1"/>
          </p:nvPr>
        </p:nvGraphicFramePr>
        <p:xfrm>
          <a:off x="457200" y="1935163"/>
          <a:ext cx="8229600" cy="438943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a:r>
              <a:rPr lang="en-US" altLang="zh-CN" b="1" dirty="0" smtClean="0"/>
              <a:t> </a:t>
            </a:r>
            <a:endParaRPr lang="zh-CN" altLang="en-US" dirty="0"/>
          </a:p>
        </p:txBody>
      </p:sp>
      <p:sp>
        <p:nvSpPr>
          <p:cNvPr id="3" name="内容占位符 2"/>
          <p:cNvSpPr>
            <a:spLocks noGrp="1"/>
          </p:cNvSpPr>
          <p:nvPr>
            <p:ph idx="1"/>
          </p:nvPr>
        </p:nvSpPr>
        <p:spPr/>
        <p:txBody>
          <a:bodyPr>
            <a:normAutofit/>
          </a:bodyPr>
          <a:lstStyle/>
          <a:p>
            <a:r>
              <a:rPr lang="zh-CN" altLang="en-US" sz="8800" dirty="0" smtClean="0">
                <a:latin typeface="华文琥珀" pitchFamily="2" charset="-122"/>
                <a:ea typeface="华文琥珀" pitchFamily="2" charset="-122"/>
              </a:rPr>
              <a:t>  </a:t>
            </a:r>
            <a:r>
              <a:rPr lang="zh-CN" altLang="en-US" sz="8800" dirty="0" smtClean="0">
                <a:solidFill>
                  <a:srgbClr val="00B0F0"/>
                </a:solidFill>
                <a:latin typeface="华文琥珀" pitchFamily="2" charset="-122"/>
                <a:ea typeface="华文琥珀" pitchFamily="2" charset="-122"/>
              </a:rPr>
              <a:t>谢谢！</a:t>
            </a:r>
            <a:endParaRPr lang="zh-CN" altLang="en-US" sz="8800" dirty="0">
              <a:solidFill>
                <a:srgbClr val="00B0F0"/>
              </a:solidFill>
              <a:latin typeface="华文琥珀" pitchFamily="2" charset="-122"/>
              <a:ea typeface="华文琥珀" pitchFamily="2"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3568" y="620688"/>
            <a:ext cx="7772400" cy="1470025"/>
          </a:xfrm>
        </p:spPr>
        <p:txBody>
          <a:bodyPr>
            <a:normAutofit fontScale="90000"/>
          </a:bodyPr>
          <a:lstStyle/>
          <a:p>
            <a:pPr algn="l"/>
            <a:r>
              <a:rPr lang="zh-CN" altLang="en-US" dirty="0" smtClean="0"/>
              <a:t>一、人力资源行业的发展前景</a:t>
            </a:r>
            <a:endParaRPr lang="zh-CN" altLang="en-US" dirty="0"/>
          </a:p>
        </p:txBody>
      </p:sp>
      <p:sp>
        <p:nvSpPr>
          <p:cNvPr id="3" name="副标题 2"/>
          <p:cNvSpPr>
            <a:spLocks noGrp="1"/>
          </p:cNvSpPr>
          <p:nvPr>
            <p:ph type="subTitle" idx="1"/>
          </p:nvPr>
        </p:nvSpPr>
        <p:spPr>
          <a:xfrm>
            <a:off x="1043608" y="1988840"/>
            <a:ext cx="6728792" cy="3649960"/>
          </a:xfrm>
        </p:spPr>
        <p:txBody>
          <a:bodyPr>
            <a:normAutofit fontScale="77500" lnSpcReduction="20000"/>
          </a:bodyPr>
          <a:lstStyle/>
          <a:p>
            <a:pPr algn="l"/>
            <a:r>
              <a:rPr lang="zh-CN" altLang="en-US" dirty="0">
                <a:solidFill>
                  <a:schemeClr val="tx1"/>
                </a:solidFill>
                <a:latin typeface="+mj-lt"/>
                <a:ea typeface="+mj-ea"/>
                <a:cs typeface="+mj-cs"/>
              </a:rPr>
              <a:t>人力资源行业是指人才和用人单位提供相关服务，从而促进人力资源的有效开发与优化配置的服务行业</a:t>
            </a:r>
            <a:r>
              <a:rPr lang="zh-CN" altLang="en-US" dirty="0" smtClean="0">
                <a:solidFill>
                  <a:schemeClr val="tx1"/>
                </a:solidFill>
                <a:latin typeface="+mj-lt"/>
                <a:ea typeface="+mj-ea"/>
                <a:cs typeface="+mj-cs"/>
              </a:rPr>
              <a:t>。</a:t>
            </a:r>
            <a:endParaRPr lang="en-US" altLang="zh-CN" dirty="0" smtClean="0">
              <a:solidFill>
                <a:schemeClr val="tx1"/>
              </a:solidFill>
              <a:latin typeface="+mj-lt"/>
              <a:ea typeface="+mj-ea"/>
              <a:cs typeface="+mj-cs"/>
            </a:endParaRPr>
          </a:p>
          <a:p>
            <a:pPr algn="l"/>
            <a:r>
              <a:rPr lang="zh-CN" altLang="en-US" dirty="0" smtClean="0">
                <a:solidFill>
                  <a:schemeClr val="tx1"/>
                </a:solidFill>
                <a:latin typeface="+mj-lt"/>
                <a:ea typeface="+mj-ea"/>
                <a:cs typeface="+mj-cs"/>
              </a:rPr>
              <a:t>中国</a:t>
            </a:r>
            <a:r>
              <a:rPr lang="zh-CN" altLang="en-US" dirty="0">
                <a:solidFill>
                  <a:schemeClr val="tx1"/>
                </a:solidFill>
                <a:latin typeface="+mj-lt"/>
                <a:ea typeface="+mj-ea"/>
                <a:cs typeface="+mj-cs"/>
              </a:rPr>
              <a:t>已经初步形成了多层次、多元化的人力资源市场服务体系，人力资源服务内容也由最初的职业介绍、培训和流动人口档案管理等延伸至完整的人力资源服务产业链，包括政策咨询、求职招聘、劳动人事代理、就业指导、职业培训、创业指导、社会保障、劳务派遣、人才测评、人才搜寻、管理咨询和服务外包等多种业务。</a:t>
            </a:r>
            <a:endParaRPr lang="zh-CN" altLang="en-US" dirty="0" smtClean="0"/>
          </a:p>
          <a:p>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r>
              <a:rPr lang="zh-CN" altLang="en-US" dirty="0" smtClean="0">
                <a:latin typeface="+mj-lt"/>
                <a:ea typeface="+mj-ea"/>
                <a:cs typeface="+mj-cs"/>
              </a:rPr>
              <a:t>随着我国产业升级转型展开、产业链整合和企业国际化进程的加速，企业选择人力资源外包服务的动机、服务内容都将发生较大变化，企业对于人力资源外包服务的需求正在逐渐向人力资源产业链高端转移，以招聘、福利管理、员工关爱等全流程人力资源服务需求将在未来集中爆发。</a:t>
            </a:r>
            <a:endParaRPr lang="zh-CN" altLang="en-US" dirty="0" smtClean="0"/>
          </a:p>
          <a:p>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67544" y="404664"/>
            <a:ext cx="8136904" cy="1503040"/>
          </a:xfrm>
        </p:spPr>
        <p:txBody>
          <a:bodyPr>
            <a:normAutofit fontScale="90000"/>
          </a:bodyPr>
          <a:lstStyle/>
          <a:p>
            <a:pPr algn="l"/>
            <a:r>
              <a:rPr lang="zh-CN" altLang="en-US" dirty="0" smtClean="0">
                <a:latin typeface="+mj-lt"/>
                <a:ea typeface="+mj-ea"/>
                <a:cs typeface="+mj-cs"/>
              </a:rPr>
              <a:t>“互联网</a:t>
            </a:r>
            <a:r>
              <a:rPr lang="en-US" altLang="zh-CN" dirty="0" smtClean="0">
                <a:latin typeface="+mj-lt"/>
                <a:ea typeface="+mj-ea"/>
                <a:cs typeface="+mj-cs"/>
              </a:rPr>
              <a:t>+</a:t>
            </a:r>
            <a:r>
              <a:rPr lang="zh-CN" altLang="en-US" dirty="0" smtClean="0">
                <a:latin typeface="+mj-lt"/>
                <a:ea typeface="+mj-ea"/>
                <a:cs typeface="+mj-cs"/>
              </a:rPr>
              <a:t>人力资源”的发展模式，为从业者提供了广阔的发展前景</a:t>
            </a:r>
            <a:endParaRPr lang="zh-CN" altLang="en-US" dirty="0"/>
          </a:p>
        </p:txBody>
      </p:sp>
      <p:sp>
        <p:nvSpPr>
          <p:cNvPr id="3" name="内容占位符 2"/>
          <p:cNvSpPr>
            <a:spLocks noGrp="1"/>
          </p:cNvSpPr>
          <p:nvPr>
            <p:ph idx="1"/>
          </p:nvPr>
        </p:nvSpPr>
        <p:spPr>
          <a:xfrm>
            <a:off x="467544" y="1916832"/>
            <a:ext cx="8229600" cy="4525963"/>
          </a:xfrm>
        </p:spPr>
        <p:txBody>
          <a:bodyPr/>
          <a:lstStyle/>
          <a:p>
            <a:r>
              <a:rPr lang="zh-CN" altLang="en-US" dirty="0" smtClean="0">
                <a:latin typeface="+mj-lt"/>
                <a:ea typeface="+mj-ea"/>
                <a:cs typeface="+mj-cs"/>
              </a:rPr>
              <a:t>在</a:t>
            </a:r>
            <a:r>
              <a:rPr lang="zh-CN" altLang="en-US" dirty="0">
                <a:latin typeface="+mj-lt"/>
                <a:ea typeface="+mj-ea"/>
                <a:cs typeface="+mj-cs"/>
              </a:rPr>
              <a:t>互联网的发展下，移动技术、大数据分析、社交网络、云计算等新技术的兴起，不断推动人力资源服务行业在人力资源产品、管理模式、商业模式上的创新。“互联网</a:t>
            </a:r>
            <a:r>
              <a:rPr lang="en-US" altLang="zh-CN" dirty="0">
                <a:latin typeface="+mj-lt"/>
                <a:ea typeface="+mj-ea"/>
                <a:cs typeface="+mj-cs"/>
              </a:rPr>
              <a:t>+</a:t>
            </a:r>
            <a:r>
              <a:rPr lang="zh-CN" altLang="en-US" dirty="0">
                <a:latin typeface="+mj-lt"/>
                <a:ea typeface="+mj-ea"/>
                <a:cs typeface="+mj-cs"/>
              </a:rPr>
              <a:t>人力资源”就是利用信息通信技术以及互联网平台，让互联网与人力资源进行深度融合，创造新的发展生态。</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
            </a:r>
            <a:br>
              <a:rPr lang="zh-CN" altLang="en-US" dirty="0" smtClean="0"/>
            </a:br>
            <a:endParaRPr lang="zh-CN" altLang="en-US" dirty="0"/>
          </a:p>
        </p:txBody>
      </p:sp>
      <p:sp>
        <p:nvSpPr>
          <p:cNvPr id="3" name="内容占位符 2"/>
          <p:cNvSpPr>
            <a:spLocks noGrp="1"/>
          </p:cNvSpPr>
          <p:nvPr>
            <p:ph idx="1"/>
          </p:nvPr>
        </p:nvSpPr>
        <p:spPr/>
        <p:txBody>
          <a:bodyPr/>
          <a:lstStyle/>
          <a:p>
            <a:r>
              <a:rPr lang="zh-CN" altLang="en-US" dirty="0" smtClean="0">
                <a:latin typeface="+mj-lt"/>
                <a:ea typeface="+mj-ea"/>
                <a:cs typeface="+mj-cs"/>
              </a:rPr>
              <a:t>一些大型或者发展潜力较大的人力资源服务机构已经开始登陆</a:t>
            </a:r>
            <a:r>
              <a:rPr lang="en-US" altLang="zh-CN" dirty="0" smtClean="0">
                <a:latin typeface="+mj-lt"/>
                <a:ea typeface="+mj-ea"/>
                <a:cs typeface="+mj-cs"/>
              </a:rPr>
              <a:t>A</a:t>
            </a:r>
            <a:r>
              <a:rPr lang="zh-CN" altLang="en-US" dirty="0" smtClean="0">
                <a:latin typeface="+mj-lt"/>
                <a:ea typeface="+mj-ea"/>
                <a:cs typeface="+mj-cs"/>
              </a:rPr>
              <a:t>股和新三版市场融资。人力资源服务业互联网化的发展，使得资本要素在这个行业中扮演着越来越重要的作用</a:t>
            </a:r>
            <a:endParaRPr lang="zh-CN"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dirty="0" smtClean="0"/>
              <a:t>人力资源行业</a:t>
            </a:r>
            <a:r>
              <a:rPr lang="zh-CN" altLang="en-US" dirty="0" smtClean="0">
                <a:latin typeface="+mj-lt"/>
                <a:ea typeface="+mj-ea"/>
                <a:cs typeface="+mj-cs"/>
              </a:rPr>
              <a:t>紧缺人才</a:t>
            </a:r>
            <a:endParaRPr lang="zh-CN" altLang="en-US" dirty="0"/>
          </a:p>
        </p:txBody>
      </p:sp>
      <p:sp>
        <p:nvSpPr>
          <p:cNvPr id="3" name="内容占位符 2"/>
          <p:cNvSpPr>
            <a:spLocks noGrp="1"/>
          </p:cNvSpPr>
          <p:nvPr>
            <p:ph idx="1"/>
          </p:nvPr>
        </p:nvSpPr>
        <p:spPr/>
        <p:txBody>
          <a:bodyPr/>
          <a:lstStyle/>
          <a:p>
            <a:r>
              <a:rPr lang="zh-CN" altLang="en-US" dirty="0">
                <a:latin typeface="+mj-lt"/>
                <a:ea typeface="+mj-ea"/>
                <a:cs typeface="+mj-cs"/>
              </a:rPr>
              <a:t>同时，“互联网</a:t>
            </a:r>
            <a:r>
              <a:rPr lang="en-US" altLang="zh-CN" dirty="0">
                <a:latin typeface="+mj-lt"/>
                <a:ea typeface="+mj-ea"/>
                <a:cs typeface="+mj-cs"/>
              </a:rPr>
              <a:t>+</a:t>
            </a:r>
            <a:r>
              <a:rPr lang="zh-CN" altLang="en-US" dirty="0">
                <a:latin typeface="+mj-lt"/>
                <a:ea typeface="+mj-ea"/>
                <a:cs typeface="+mj-cs"/>
              </a:rPr>
              <a:t>人力资源服务”的跨界特征也必然导致行业对人才的要求越来越高。掌握互联网技术、发展规律、人力资源管理和服务等知识背景和行业经验的复合型人才，成为行业发展的急需紧缺人才。</a:t>
            </a:r>
            <a:endParaRPr lang="zh-CN" altLang="en-US" dirty="0" smtClean="0"/>
          </a:p>
          <a:p>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smtClean="0"/>
              <a:t>二、人力资源开发产业有什么特点</a:t>
            </a:r>
            <a:endParaRPr lang="zh-CN" altLang="en-US" dirty="0"/>
          </a:p>
        </p:txBody>
      </p:sp>
      <p:sp>
        <p:nvSpPr>
          <p:cNvPr id="3" name="内容占位符 2"/>
          <p:cNvSpPr>
            <a:spLocks noGrp="1"/>
          </p:cNvSpPr>
          <p:nvPr>
            <p:ph idx="1"/>
          </p:nvPr>
        </p:nvSpPr>
        <p:spPr/>
        <p:txBody>
          <a:bodyPr/>
          <a:lstStyle/>
          <a:p>
            <a:r>
              <a:rPr lang="zh-CN" altLang="en-US" dirty="0" smtClean="0"/>
              <a:t>行善积德的职业；</a:t>
            </a:r>
            <a:endParaRPr lang="en-US" altLang="zh-CN" dirty="0" smtClean="0"/>
          </a:p>
          <a:p>
            <a:r>
              <a:rPr lang="zh-CN" altLang="en-US" dirty="0" smtClean="0"/>
              <a:t>博大精深的专业；</a:t>
            </a:r>
            <a:endParaRPr lang="en-US" altLang="zh-CN" dirty="0" smtClean="0"/>
          </a:p>
          <a:p>
            <a:r>
              <a:rPr lang="zh-CN" altLang="en-US" dirty="0" smtClean="0"/>
              <a:t>大有可为的事业；</a:t>
            </a:r>
            <a:endParaRPr lang="en-US" altLang="zh-CN" dirty="0" smtClean="0"/>
          </a:p>
          <a:p>
            <a:r>
              <a:rPr lang="zh-CN" altLang="en-US" dirty="0" smtClean="0"/>
              <a:t>蓬勃发展的产业。</a:t>
            </a:r>
            <a:endParaRPr lang="en-US" altLang="zh-CN" dirty="0" smtClean="0"/>
          </a:p>
        </p:txBody>
      </p:sp>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zh-CN" altLang="en-US" dirty="0" smtClean="0"/>
              <a:t>三、人力资源产业与其他产业的关系</a:t>
            </a:r>
            <a:endParaRPr lang="zh-CN" altLang="en-US" dirty="0"/>
          </a:p>
        </p:txBody>
      </p:sp>
      <p:sp>
        <p:nvSpPr>
          <p:cNvPr id="3" name="内容占位符 2"/>
          <p:cNvSpPr>
            <a:spLocks noGrp="1"/>
          </p:cNvSpPr>
          <p:nvPr>
            <p:ph idx="1"/>
          </p:nvPr>
        </p:nvSpPr>
        <p:spPr/>
        <p:txBody>
          <a:bodyPr>
            <a:normAutofit fontScale="85000" lnSpcReduction="10000"/>
          </a:bodyPr>
          <a:lstStyle/>
          <a:p>
            <a:r>
              <a:rPr lang="zh-CN" altLang="en-US" dirty="0" smtClean="0"/>
              <a:t>人力资源学是一门独立学科，是经济学的范畴；</a:t>
            </a:r>
            <a:endParaRPr lang="en-US" altLang="zh-CN" dirty="0" smtClean="0"/>
          </a:p>
          <a:p>
            <a:r>
              <a:rPr lang="zh-CN" altLang="en-US" dirty="0" smtClean="0"/>
              <a:t>人力资源学涉及到各行各业，应用非常广泛；</a:t>
            </a:r>
            <a:endParaRPr lang="en-US" altLang="zh-CN" dirty="0" smtClean="0"/>
          </a:p>
          <a:p>
            <a:r>
              <a:rPr lang="zh-CN" altLang="en-US" dirty="0" smtClean="0"/>
              <a:t>人力资源学分招聘、培训、测评、调配、使用、激励、休息、休假、劳动保护、工作时间、奖惩、劳动合同、劳动争议处理、社会保障等门类；</a:t>
            </a:r>
            <a:endParaRPr lang="en-US" altLang="zh-CN" dirty="0" smtClean="0"/>
          </a:p>
          <a:p>
            <a:r>
              <a:rPr lang="zh-CN" altLang="en-US" dirty="0" smtClean="0"/>
              <a:t>纵向管理机关有国、省、市、县、乡人力资源和社会保障部、厅、局、所；</a:t>
            </a:r>
            <a:endParaRPr lang="en-US" altLang="zh-CN" dirty="0" smtClean="0"/>
          </a:p>
          <a:p>
            <a:r>
              <a:rPr lang="zh-CN" altLang="en-US" dirty="0" smtClean="0"/>
              <a:t>横向相关部门有组织部公务员局、退役军人事务部、民政部、财政部、工会、企业家联合会等。</a:t>
            </a:r>
            <a:endParaRPr lang="zh-CN" altLang="en-US" dirty="0"/>
          </a:p>
        </p:txBody>
      </p:sp>
    </p:spTree>
  </p:cSld>
  <p:clrMapOvr>
    <a:masterClrMapping/>
  </p:clrMapOvr>
  <p:transition>
    <p:zoom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pPr algn="l"/>
            <a:r>
              <a:rPr lang="zh-CN" altLang="en-US" dirty="0" smtClean="0"/>
              <a:t>四、人力资源从业人员情商管理的几个问题</a:t>
            </a:r>
            <a:endParaRPr lang="zh-CN" altLang="en-US" dirty="0"/>
          </a:p>
        </p:txBody>
      </p:sp>
      <p:sp>
        <p:nvSpPr>
          <p:cNvPr id="3" name="内容占位符 2"/>
          <p:cNvSpPr>
            <a:spLocks noGrp="1"/>
          </p:cNvSpPr>
          <p:nvPr>
            <p:ph idx="1"/>
          </p:nvPr>
        </p:nvSpPr>
        <p:spPr/>
        <p:txBody>
          <a:bodyPr>
            <a:normAutofit/>
          </a:bodyPr>
          <a:lstStyle/>
          <a:p>
            <a:r>
              <a:rPr lang="zh-CN" altLang="en-US" dirty="0" smtClean="0"/>
              <a:t>与上级的关系如何处理？</a:t>
            </a:r>
            <a:endParaRPr lang="en-US" altLang="zh-CN" dirty="0" smtClean="0"/>
          </a:p>
          <a:p>
            <a:r>
              <a:rPr lang="zh-CN" altLang="en-US" dirty="0" smtClean="0"/>
              <a:t>与同事的关系如何处理</a:t>
            </a:r>
            <a:r>
              <a:rPr lang="en-US" altLang="zh-CN" dirty="0" smtClean="0"/>
              <a:t>?</a:t>
            </a:r>
          </a:p>
        </p:txBody>
      </p:sp>
    </p:spTree>
  </p:cSld>
  <p:clrMapOvr>
    <a:masterClrMapping/>
  </p:clrMapOvr>
  <p:transition>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凤舞九天">
  <a:themeElements>
    <a:clrScheme name="凤舞九天">
      <a:dk1>
        <a:sysClr val="windowText" lastClr="000000"/>
      </a:dk1>
      <a:lt1>
        <a:sysClr val="window" lastClr="CCE8CF"/>
      </a:lt1>
      <a:dk2>
        <a:srgbClr val="004646"/>
      </a:dk2>
      <a:lt2>
        <a:srgbClr val="E1F0FF"/>
      </a:lt2>
      <a:accent1>
        <a:srgbClr val="50742F"/>
      </a:accent1>
      <a:accent2>
        <a:srgbClr val="268868"/>
      </a:accent2>
      <a:accent3>
        <a:srgbClr val="33BD56"/>
      </a:accent3>
      <a:accent4>
        <a:srgbClr val="4BC5B9"/>
      </a:accent4>
      <a:accent5>
        <a:srgbClr val="3163CA"/>
      </a:accent5>
      <a:accent6>
        <a:srgbClr val="4B14AA"/>
      </a:accent6>
      <a:hlink>
        <a:srgbClr val="D9BE02"/>
      </a:hlink>
      <a:folHlink>
        <a:srgbClr val="F900F9"/>
      </a:folHlink>
    </a:clrScheme>
    <a:fontScheme name="凤舞九天">
      <a:majorFont>
        <a:latin typeface="Footlight MT Light"/>
        <a:ea typeface=""/>
        <a:cs typeface=""/>
        <a:font script="Jpan" typeface="ＭＳ Ｐゴシック"/>
        <a:font script="Hang" typeface="맑은 고딕"/>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oudy Old Style"/>
        <a:ea typeface=""/>
        <a:cs typeface=""/>
        <a:font script="Jpan" typeface="ＭＳ Ｐ明朝"/>
        <a:font script="Hang" typeface="HY견명조"/>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凤舞九天">
      <a:fillStyleLst>
        <a:solidFill>
          <a:schemeClr val="phClr">
            <a:tint val="100000"/>
            <a:shade val="100000"/>
            <a:hueMod val="100000"/>
            <a:satMod val="100000"/>
          </a:schemeClr>
        </a:solidFill>
        <a:gradFill rotWithShape="1">
          <a:gsLst>
            <a:gs pos="0">
              <a:schemeClr val="phClr">
                <a:tint val="65000"/>
                <a:satMod val="180000"/>
              </a:schemeClr>
            </a:gs>
            <a:gs pos="50000">
              <a:schemeClr val="phClr">
                <a:tint val="40000"/>
                <a:satMod val="175000"/>
              </a:schemeClr>
            </a:gs>
            <a:gs pos="100000">
              <a:schemeClr val="phClr">
                <a:tint val="65000"/>
                <a:satMod val="180000"/>
              </a:schemeClr>
            </a:gs>
          </a:gsLst>
          <a:lin ang="0" scaled="1"/>
        </a:gradFill>
        <a:gradFill rotWithShape="1">
          <a:gsLst>
            <a:gs pos="0">
              <a:schemeClr val="phClr">
                <a:shade val="38000"/>
                <a:satMod val="150000"/>
              </a:schemeClr>
            </a:gs>
            <a:gs pos="50000">
              <a:schemeClr val="phClr">
                <a:shade val="100000"/>
                <a:satMod val="100000"/>
              </a:schemeClr>
            </a:gs>
            <a:gs pos="100000">
              <a:schemeClr val="phClr">
                <a:shade val="38000"/>
                <a:satMod val="150000"/>
              </a:schemeClr>
            </a:gs>
          </a:gsLst>
          <a:lin ang="0" scaled="1"/>
        </a:grad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effectStyle>
        <a:effectStyle>
          <a:effectLst>
            <a:outerShdw blurRad="190500" dist="78600" dir="2700000" rotWithShape="0">
              <a:srgbClr val="000000">
                <a:alpha val="3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tint val="100000"/>
            <a:shade val="100000"/>
            <a:hueMod val="100000"/>
            <a:satMod val="100000"/>
          </a:schemeClr>
        </a:solidFill>
        <a:gradFill rotWithShape="1">
          <a:gsLst>
            <a:gs pos="0">
              <a:schemeClr val="phClr">
                <a:tint val="80000"/>
                <a:satMod val="400000"/>
              </a:schemeClr>
            </a:gs>
            <a:gs pos="25000">
              <a:schemeClr val="phClr">
                <a:tint val="83000"/>
                <a:satMod val="300000"/>
              </a:schemeClr>
            </a:gs>
            <a:gs pos="100000">
              <a:schemeClr val="phClr">
                <a:shade val="15000"/>
                <a:satMod val="300000"/>
              </a:schemeClr>
            </a:gs>
          </a:gsLst>
          <a:path path="circle">
            <a:fillToRect l="10000" t="180000" r="10000" b="50000"/>
          </a:path>
        </a:gradFill>
        <a:blipFill>
          <a:blip xmlns:r="http://schemas.openxmlformats.org/officeDocument/2006/relationships" r:embed="rId1">
            <a:duotone>
              <a:schemeClr val="phClr">
                <a:tint val="100000"/>
                <a:shade val="70000"/>
                <a:hueMod val="100000"/>
                <a:satMod val="100000"/>
              </a:schemeClr>
              <a:schemeClr val="phClr">
                <a:tint val="90000"/>
                <a:shade val="100000"/>
                <a:hueMod val="100000"/>
                <a:satMod val="100000"/>
              </a:schemeClr>
            </a:duotone>
          </a:blip>
          <a:tile tx="0" ty="0" sx="50000" sy="50000" flip="x"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Phoenix</Template>
  <TotalTime>222</TotalTime>
  <Words>1232</Words>
  <Application>Microsoft Office PowerPoint</Application>
  <PresentationFormat>全屏显示(4:3)</PresentationFormat>
  <Paragraphs>72</Paragraphs>
  <Slides>19</Slides>
  <Notes>1</Notes>
  <HiddenSlides>0</HiddenSlides>
  <MMClips>0</MMClips>
  <ScaleCrop>false</ScaleCrop>
  <HeadingPairs>
    <vt:vector size="4" baseType="variant">
      <vt:variant>
        <vt:lpstr>主题</vt:lpstr>
      </vt:variant>
      <vt:variant>
        <vt:i4>1</vt:i4>
      </vt:variant>
      <vt:variant>
        <vt:lpstr>幻灯片标题</vt:lpstr>
      </vt:variant>
      <vt:variant>
        <vt:i4>19</vt:i4>
      </vt:variant>
    </vt:vector>
  </HeadingPairs>
  <TitlesOfParts>
    <vt:vector size="20" baseType="lpstr">
      <vt:lpstr>凤舞九天</vt:lpstr>
      <vt:lpstr>人力资源行业发展前景和人才测评有关问题介绍</vt:lpstr>
      <vt:lpstr>一、人力资源行业的发展前景</vt:lpstr>
      <vt:lpstr> </vt:lpstr>
      <vt:lpstr>“互联网+人力资源”的发展模式，为从业者提供了广阔的发展前景</vt:lpstr>
      <vt:lpstr> </vt:lpstr>
      <vt:lpstr>人力资源行业紧缺人才</vt:lpstr>
      <vt:lpstr>二、人力资源开发产业有什么特点</vt:lpstr>
      <vt:lpstr>三、人力资源产业与其他产业的关系</vt:lpstr>
      <vt:lpstr>四、人力资源从业人员情商管理的几个问题</vt:lpstr>
      <vt:lpstr>（一）如果处理好与上级关系的八种情况</vt:lpstr>
      <vt:lpstr>（二）你怎么处理直接领导和非直接领导的关系？</vt:lpstr>
      <vt:lpstr>（三）你是副职时，你怎么处理与正职的关系？</vt:lpstr>
      <vt:lpstr>(四)与同事的关系如何处理？</vt:lpstr>
      <vt:lpstr>五、测评工具的应用情况</vt:lpstr>
      <vt:lpstr>1、人才测评的单位分类情况</vt:lpstr>
      <vt:lpstr> </vt:lpstr>
      <vt:lpstr>2、人才测评工具的使用情况</vt:lpstr>
      <vt:lpstr>人才测评工具的使用情况</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人力资源从业人员的情商管理</dc:title>
  <dc:creator>Administrator</dc:creator>
  <cp:lastModifiedBy>Administrator</cp:lastModifiedBy>
  <cp:revision>21</cp:revision>
  <dcterms:created xsi:type="dcterms:W3CDTF">2019-06-11T00:39:31Z</dcterms:created>
  <dcterms:modified xsi:type="dcterms:W3CDTF">2020-04-13T04:33:36Z</dcterms:modified>
</cp:coreProperties>
</file>